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57" r:id="rId5"/>
    <p:sldId id="280" r:id="rId6"/>
    <p:sldId id="258" r:id="rId7"/>
    <p:sldId id="259" r:id="rId8"/>
    <p:sldId id="271" r:id="rId9"/>
    <p:sldId id="260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63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541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461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2250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75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320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317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914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410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708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264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039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68824-8666-4D5C-99FF-05C1B3958FEF}" type="datetimeFigureOut">
              <a:rPr lang="es-AR" smtClean="0"/>
              <a:t>28/05/2012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0DD4-ABBF-4C45-A040-2D96B3D9B5A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427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92888" cy="158417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Instituto de Salud Laboral y</a:t>
            </a:r>
            <a:br>
              <a:rPr lang="es-ES" dirty="0" smtClean="0"/>
            </a:br>
            <a:r>
              <a:rPr lang="es-ES" dirty="0" smtClean="0"/>
              <a:t>Medio Ambiente -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67944" y="2276872"/>
            <a:ext cx="4464496" cy="2664296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1"/>
                </a:solidFill>
              </a:rPr>
              <a:t>Las malas condiciones y medio</a:t>
            </a:r>
          </a:p>
          <a:p>
            <a:r>
              <a:rPr lang="es-ES" sz="2400" b="1" dirty="0" smtClean="0">
                <a:solidFill>
                  <a:schemeClr val="tx1"/>
                </a:solidFill>
              </a:rPr>
              <a:t>Ambiente de trabajo provocan</a:t>
            </a:r>
          </a:p>
          <a:p>
            <a:r>
              <a:rPr lang="es-ES" sz="2400" b="1" dirty="0" smtClean="0">
                <a:solidFill>
                  <a:schemeClr val="tx1"/>
                </a:solidFill>
              </a:rPr>
              <a:t>Enfermedad y muerte. La defensa</a:t>
            </a:r>
          </a:p>
          <a:p>
            <a:r>
              <a:rPr lang="es-ES" sz="2400" b="1" dirty="0" smtClean="0">
                <a:solidFill>
                  <a:schemeClr val="tx1"/>
                </a:solidFill>
              </a:rPr>
              <a:t>De la salud de los trabajadores es</a:t>
            </a:r>
          </a:p>
          <a:p>
            <a:r>
              <a:rPr lang="es-ES" sz="2400" b="1" dirty="0" smtClean="0">
                <a:solidFill>
                  <a:schemeClr val="tx1"/>
                </a:solidFill>
              </a:rPr>
              <a:t>Parte de nuestra estrategia</a:t>
            </a:r>
          </a:p>
          <a:p>
            <a:r>
              <a:rPr lang="es-ES" sz="2400" b="1" dirty="0" smtClean="0">
                <a:solidFill>
                  <a:schemeClr val="tx1"/>
                </a:solidFill>
              </a:rPr>
              <a:t> política sindical.</a:t>
            </a:r>
            <a:endParaRPr lang="es-AR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31236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57192"/>
            <a:ext cx="3672408" cy="112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63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797152"/>
            <a:ext cx="8064896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000" b="1" dirty="0" smtClean="0"/>
              <a:t>El </a:t>
            </a:r>
            <a:r>
              <a:rPr lang="es-ES_tradnl" sz="2000" b="1" dirty="0"/>
              <a:t>gobierno y administración del Banco de Seguros de Accidentes de Trabajo y Enfermedades Laborales estarán a cargo de un Directorio Ejecutivo Nacional cuya composición tripartita integrada por los representantes de los trabajadores.</a:t>
            </a:r>
            <a:endParaRPr lang="es-AR" sz="2000" b="1" dirty="0"/>
          </a:p>
        </p:txBody>
      </p:sp>
      <p:pic>
        <p:nvPicPr>
          <p:cNvPr id="5" name="4 Imagen" descr="http://t0.gstatic.com/images?q=tbn:ANd9GcR7bZN0_JNjMhWdXK_tiu3JbYS5IACEtlTrrPML_f0jnmXGeY_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558385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611560" y="306896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b="1" dirty="0" smtClean="0"/>
              <a:t>Estará a cargo de la gestión de las prestaciones dinerarias y en especie (brindar asistencia médica y farmacéutica, suministrar prótesis y ortopedia, proveer la rehabilitación; recalificación profesional; y el servicio </a:t>
            </a:r>
            <a:r>
              <a:rPr lang="es-ES_tradnl" b="1" dirty="0" smtClean="0"/>
              <a:t>funerario –art.8 ) .</a:t>
            </a:r>
          </a:p>
          <a:p>
            <a:pPr lvl="0"/>
            <a:r>
              <a:rPr lang="es-ES_tradnl" b="1" dirty="0"/>
              <a:t>F</a:t>
            </a:r>
            <a:r>
              <a:rPr lang="es-ES_tradnl" b="1" dirty="0" smtClean="0"/>
              <a:t>uncionará </a:t>
            </a:r>
            <a:r>
              <a:rPr lang="es-ES_tradnl" b="1" dirty="0" smtClean="0"/>
              <a:t>como persona jurídica de derecho público no estatal, </a:t>
            </a:r>
            <a:r>
              <a:rPr lang="es-ES_tradnl" b="1" dirty="0" smtClean="0"/>
              <a:t>con individualidad </a:t>
            </a:r>
            <a:r>
              <a:rPr lang="es-ES_tradnl" b="1" dirty="0" smtClean="0"/>
              <a:t>económica, financiera y administrativa.</a:t>
            </a:r>
            <a:endParaRPr lang="es-AR" b="1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3635896" y="1054767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dirty="0">
                <a:latin typeface="Arial Black" pitchFamily="34" charset="0"/>
              </a:rPr>
              <a:t>Banco de Seguros de Accidentes de Trabajo y Enfermedades Laborales.</a:t>
            </a:r>
            <a:endParaRPr lang="es-AR" sz="2400" dirty="0">
              <a:latin typeface="Arial Black" pitchFamily="34" charset="0"/>
            </a:endParaRPr>
          </a:p>
          <a:p>
            <a:r>
              <a:rPr lang="es-ES_tradnl" sz="2000" b="1" dirty="0">
                <a:latin typeface="Arial Black" pitchFamily="34" charset="0"/>
              </a:rPr>
              <a:t>Art.61</a:t>
            </a:r>
            <a:endParaRPr lang="es-AR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085184"/>
            <a:ext cx="7992888" cy="134353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ES_tradnl" sz="2400" b="1" dirty="0" smtClean="0"/>
              <a:t>Los </a:t>
            </a:r>
            <a:r>
              <a:rPr lang="es-ES_tradnl" sz="2400" b="1" dirty="0"/>
              <a:t>damnificados pueden optar por someter el conflicto a la decisión de las comisiones médicas o concurrir directamente ante los respectivos Tribunales del Trabajo.</a:t>
            </a:r>
            <a:endParaRPr lang="es-AR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3059832" y="1631461"/>
            <a:ext cx="53655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3600" b="1" dirty="0" smtClean="0">
                <a:latin typeface="Arial Black" pitchFamily="34" charset="0"/>
              </a:rPr>
              <a:t>Comisiones </a:t>
            </a:r>
            <a:r>
              <a:rPr lang="es-ES_tradnl" sz="3600" b="1" dirty="0" smtClean="0">
                <a:latin typeface="Arial Black" pitchFamily="34" charset="0"/>
              </a:rPr>
              <a:t>Médicas</a:t>
            </a:r>
          </a:p>
          <a:p>
            <a:pPr lvl="0" algn="ctr"/>
            <a:r>
              <a:rPr lang="es-ES_tradnl" sz="2000" b="1" dirty="0" smtClean="0">
                <a:latin typeface="Arial Black" pitchFamily="34" charset="0"/>
              </a:rPr>
              <a:t>Art.82</a:t>
            </a:r>
            <a:r>
              <a:rPr lang="es-ES_tradnl" sz="2000" dirty="0" smtClean="0">
                <a:latin typeface="Arial Black" pitchFamily="34" charset="0"/>
              </a:rPr>
              <a:t> </a:t>
            </a:r>
            <a:endParaRPr lang="es-ES_tradnl" sz="2000" dirty="0" smtClean="0">
              <a:latin typeface="Arial Black" pitchFamily="34" charset="0"/>
            </a:endParaRPr>
          </a:p>
        </p:txBody>
      </p:sp>
      <p:pic>
        <p:nvPicPr>
          <p:cNvPr id="5" name="4 Imagen" descr="http://t0.gstatic.com/images?q=tbn:ANd9GcTCzUB3Nm3JiNvcyrBqXy2C6Gsi2lOik33bmatnVfq0Y2UVpuy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191452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539552" y="321297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sz="2400" b="1" dirty="0" smtClean="0"/>
              <a:t>Encargadas de determinar la naturaleza laboral del accidente o la enfermedad; el carácter y grado de la incapacidad; el contenido y alcance de las prestaciones en especie, cuando existiera discrepancia entre las partes. </a:t>
            </a:r>
          </a:p>
        </p:txBody>
      </p:sp>
    </p:spTree>
    <p:extLst>
      <p:ext uri="{BB962C8B-B14F-4D97-AF65-F5344CB8AC3E}">
        <p14:creationId xmlns:p14="http://schemas.microsoft.com/office/powerpoint/2010/main" val="26641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1556792"/>
            <a:ext cx="3888432" cy="36724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sz="2800" b="1" dirty="0" smtClean="0"/>
              <a:t>No </a:t>
            </a:r>
            <a:r>
              <a:rPr lang="es-ES" sz="2800" b="1" dirty="0"/>
              <a:t>existe posibilidad de </a:t>
            </a:r>
            <a:r>
              <a:rPr lang="es-ES" sz="2800" b="1" dirty="0" smtClean="0"/>
              <a:t>política preventiva</a:t>
            </a:r>
            <a:r>
              <a:rPr lang="es-ES" sz="2800" b="1" dirty="0"/>
              <a:t>, </a:t>
            </a:r>
            <a:r>
              <a:rPr lang="es-ES" sz="2800" b="1" dirty="0" smtClean="0"/>
              <a:t>sin participación de los trabajadores</a:t>
            </a:r>
            <a:r>
              <a:rPr lang="es-ES" sz="2800" b="1" dirty="0"/>
              <a:t>; ésta debe </a:t>
            </a:r>
            <a:r>
              <a:rPr lang="es-ES" sz="2800" b="1" dirty="0" smtClean="0"/>
              <a:t>ser garantizada en  el </a:t>
            </a:r>
            <a:r>
              <a:rPr lang="es-ES" sz="2800" b="1" dirty="0"/>
              <a:t>marco de </a:t>
            </a:r>
            <a:r>
              <a:rPr lang="es-ES" sz="2800" b="1" dirty="0" smtClean="0"/>
              <a:t>la más irrestricta libertad  sindical. </a:t>
            </a:r>
            <a:endParaRPr lang="es-ES" sz="2400" b="1" dirty="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5400" b="1" dirty="0" smtClean="0">
                <a:latin typeface="Arial Black" pitchFamily="34" charset="0"/>
              </a:rPr>
              <a:t>Libertad Sindical</a:t>
            </a:r>
            <a:endParaRPr lang="es-AR" sz="5400" dirty="0">
              <a:latin typeface="Arial Black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3" y="5085184"/>
            <a:ext cx="81379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b="1" dirty="0"/>
              <a:t>No sólo por derecho, o necesidad metodológica, sino además por criterio de eficacia de  la política preventiva.</a:t>
            </a:r>
          </a:p>
        </p:txBody>
      </p:sp>
      <p:pic>
        <p:nvPicPr>
          <p:cNvPr id="6" name="5 Imagen" descr="http://t0.gstatic.com/images?q=tbn:ANd9GcRrR1wAZgqTd88gwe1JVF1MXWnIQpVTuoZigzYM1o3q8aClMDa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600968"/>
            <a:ext cx="4248473" cy="3484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05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91264" cy="126596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b="1" dirty="0" smtClean="0"/>
              <a:t>Instituye </a:t>
            </a:r>
            <a:r>
              <a:rPr lang="es-ES" b="1" dirty="0"/>
              <a:t>la figura del Delegado de Prevención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3548" y="5517232"/>
            <a:ext cx="8229600" cy="1080120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buNone/>
            </a:pPr>
            <a:r>
              <a:rPr lang="es-ES" sz="8000" b="1" dirty="0" smtClean="0"/>
              <a:t>Gozarán del derecho a la denuncia del trabajo precario o no registrado y se garantiza su participación en la negociación paritaria para la discusión de </a:t>
            </a:r>
            <a:r>
              <a:rPr lang="es-ES" sz="8000" b="1" dirty="0" err="1" smtClean="0"/>
              <a:t>CyMAT</a:t>
            </a:r>
            <a:r>
              <a:rPr lang="es-ES" sz="8000" b="1" dirty="0" smtClean="0"/>
              <a:t> ( obligatorio), a los efectos de la homologación de convenios por parte del Ministerio de Trabajo, Empleo y Seguridad Social de la Nación.</a:t>
            </a:r>
            <a:endParaRPr lang="es-AR" sz="8000" b="1" dirty="0" smtClean="0"/>
          </a:p>
          <a:p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3738514" y="1745595"/>
            <a:ext cx="5009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smtClean="0"/>
              <a:t>Art.37;38 y 39 </a:t>
            </a:r>
          </a:p>
          <a:p>
            <a:pPr lvl="0" algn="ctr"/>
            <a:r>
              <a:rPr lang="es-ES" sz="2800" b="1" dirty="0" smtClean="0"/>
              <a:t>dedicada </a:t>
            </a:r>
            <a:r>
              <a:rPr lang="es-ES" sz="2800" b="1" dirty="0"/>
              <a:t>a la tutela de la salud de los trabajadores en el ambiente laboral.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23445" y="362896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/>
              <a:t>Serán </a:t>
            </a:r>
            <a:r>
              <a:rPr lang="es-ES" sz="2000" b="1" dirty="0" smtClean="0"/>
              <a:t>elegidos </a:t>
            </a:r>
            <a:r>
              <a:rPr lang="es-ES" sz="2000" b="1" dirty="0"/>
              <a:t>por </a:t>
            </a:r>
            <a:r>
              <a:rPr lang="es-ES" sz="2000" b="1" dirty="0" smtClean="0"/>
              <a:t> voto directo  y secreto por sus </a:t>
            </a:r>
            <a:r>
              <a:rPr lang="es-ES" sz="2000" b="1" dirty="0"/>
              <a:t>propios compañeros sin la necesidad de afiliación sindical alguna. </a:t>
            </a:r>
            <a:endParaRPr lang="es-ES" sz="2000" b="1" dirty="0" smtClean="0"/>
          </a:p>
        </p:txBody>
      </p:sp>
      <p:pic>
        <p:nvPicPr>
          <p:cNvPr id="10" name="9 Imagen" descr="http://2.bp.blogspot.com/-WpraH1tuqA4/TaSBJ2bjzJI/AAAAAAAAAHs/4R1VYuzmnXA/s1600/ModerTimes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41518"/>
            <a:ext cx="2808312" cy="19624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Rectángulo"/>
          <p:cNvSpPr/>
          <p:nvPr/>
        </p:nvSpPr>
        <p:spPr>
          <a:xfrm>
            <a:off x="551437" y="450912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/>
              <a:t>Deberá contar con 6 (seis)meses de </a:t>
            </a:r>
            <a:r>
              <a:rPr lang="es-ES" sz="2000" b="1" dirty="0" smtClean="0"/>
              <a:t>antigüedad. Gozará </a:t>
            </a:r>
            <a:r>
              <a:rPr lang="es-ES" sz="2000" b="1" dirty="0"/>
              <a:t>de Inmunidad Gremial.  El mandato será de 2 (dos) años y podrá ser revocado.</a:t>
            </a:r>
          </a:p>
        </p:txBody>
      </p:sp>
    </p:spTree>
    <p:extLst>
      <p:ext uri="{BB962C8B-B14F-4D97-AF65-F5344CB8AC3E}">
        <p14:creationId xmlns:p14="http://schemas.microsoft.com/office/powerpoint/2010/main" val="331742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8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/>
              <a:t>Organismos </a:t>
            </a:r>
            <a:r>
              <a:rPr lang="es-ES" b="1" dirty="0" smtClean="0"/>
              <a:t>Paritarios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653136"/>
            <a:ext cx="8229600" cy="126438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ES" sz="2400" b="1" dirty="0" smtClean="0"/>
              <a:t>constituido </a:t>
            </a:r>
            <a:r>
              <a:rPr lang="es-ES" sz="2400" b="1" dirty="0"/>
              <a:t>por dichos representantes y el empresario o titular de la explotación para el desarrollo de una participación efectiva en materia de prevención de riesgos. </a:t>
            </a:r>
            <a:endParaRPr lang="es-AR" sz="2400" b="1" dirty="0"/>
          </a:p>
          <a:p>
            <a:endParaRPr lang="es-AR" dirty="0"/>
          </a:p>
        </p:txBody>
      </p:sp>
      <p:pic>
        <p:nvPicPr>
          <p:cNvPr id="4" name="3 Imagen" descr="http://prodavinci.com/sistema/wp-content/uploads/2010/08/Tiempos-Modernos6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72816"/>
            <a:ext cx="338437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3858683" y="2492896"/>
            <a:ext cx="49938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b="1" dirty="0" smtClean="0"/>
          </a:p>
          <a:p>
            <a:pPr algn="ctr"/>
            <a:r>
              <a:rPr lang="es-ES" sz="2000" b="1" dirty="0" smtClean="0"/>
              <a:t>Ar.t. 42, 43, 44 y 45</a:t>
            </a:r>
          </a:p>
          <a:p>
            <a:pPr algn="ctr"/>
            <a:endParaRPr lang="es-ES" sz="2000" b="1" dirty="0" smtClean="0"/>
          </a:p>
          <a:p>
            <a:r>
              <a:rPr lang="es-ES" sz="2400" b="1" dirty="0" smtClean="0"/>
              <a:t>Junto </a:t>
            </a:r>
            <a:r>
              <a:rPr lang="es-ES" sz="2400" b="1" dirty="0"/>
              <a:t>a estos delegados, el Comité de Prevención de Riesgos en el Trabajo se configura como el órgano paritario 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4878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4000" b="1" dirty="0"/>
              <a:t>Inmediatez, Eficacia y Automaticidad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5112568" cy="259228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s-ES" sz="2400" b="1" dirty="0" smtClean="0"/>
              <a:t>El </a:t>
            </a:r>
            <a:r>
              <a:rPr lang="es-ES" sz="2400" b="1" dirty="0"/>
              <a:t>esquema del sistema de prevención </a:t>
            </a:r>
            <a:r>
              <a:rPr lang="es-ES" sz="2400" b="1" dirty="0" smtClean="0"/>
              <a:t>y </a:t>
            </a:r>
            <a:r>
              <a:rPr lang="es-ES" sz="2400" b="1" dirty="0"/>
              <a:t>reparación garantiza la inmediatez, eficacia </a:t>
            </a:r>
            <a:r>
              <a:rPr lang="es-ES" sz="2400" b="1" dirty="0" smtClean="0"/>
              <a:t>y automaticidad </a:t>
            </a:r>
            <a:r>
              <a:rPr lang="es-ES" sz="2400" b="1" dirty="0"/>
              <a:t>de las prestaciones por parte de cualquier agente de salud, con posibilidad de repetir los costos ante el organismo </a:t>
            </a:r>
            <a:r>
              <a:rPr lang="es-ES" sz="2400" b="1" dirty="0" smtClean="0"/>
              <a:t>estatal correspondiente</a:t>
            </a:r>
            <a:r>
              <a:rPr lang="es-ES" sz="2400" b="1" dirty="0"/>
              <a:t>. </a:t>
            </a:r>
            <a:endParaRPr lang="es-AR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475512" y="4725144"/>
            <a:ext cx="8056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 smtClean="0"/>
              <a:t>Art. 26 </a:t>
            </a:r>
            <a:r>
              <a:rPr lang="es-ES" sz="2400" b="1" dirty="0" smtClean="0"/>
              <a:t>: </a:t>
            </a:r>
            <a:r>
              <a:rPr lang="es-ES" sz="2800" b="1" dirty="0" smtClean="0"/>
              <a:t>Innovadoramente </a:t>
            </a:r>
            <a:endParaRPr lang="es-ES" sz="2800" b="1" dirty="0"/>
          </a:p>
          <a:p>
            <a:pPr lvl="0" algn="ctr"/>
            <a:r>
              <a:rPr lang="es-ES" sz="2800" b="1" dirty="0"/>
              <a:t>legisla sobre los factores psicosociales</a:t>
            </a:r>
            <a:r>
              <a:rPr lang="es-ES" sz="2800" b="1" dirty="0" smtClean="0"/>
              <a:t>. Protección integral de la salud del trabajador. </a:t>
            </a:r>
            <a:endParaRPr lang="es-AR" sz="2800" b="1" dirty="0"/>
          </a:p>
        </p:txBody>
      </p:sp>
      <p:pic>
        <p:nvPicPr>
          <p:cNvPr id="7" name="6 Imagen" descr="http://t1.gstatic.com/images?q=tbn:ANd9GcRvHvydmgRmVP_nAcmmirI0ZODBEff9vwVLuoOSUXipHGd_gCd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09634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/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5300" b="1" dirty="0" smtClean="0"/>
              <a:t>Apertura </a:t>
            </a:r>
            <a:r>
              <a:rPr lang="es-ES" sz="5300" b="1" dirty="0"/>
              <a:t>del fuero </a:t>
            </a:r>
            <a:r>
              <a:rPr lang="es-ES" sz="5300" b="1" dirty="0" smtClean="0"/>
              <a:t>civil</a:t>
            </a:r>
            <a:r>
              <a:rPr lang="es-ES" sz="5300" b="1" dirty="0"/>
              <a:t/>
            </a:r>
            <a:br>
              <a:rPr lang="es-ES" sz="5300" b="1" dirty="0"/>
            </a:br>
            <a:endParaRPr lang="es-AR" sz="53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" y="5517232"/>
            <a:ext cx="8229600" cy="792089"/>
          </a:xfrm>
        </p:spPr>
        <p:txBody>
          <a:bodyPr>
            <a:normAutofit fontScale="25000" lnSpcReduction="20000"/>
          </a:bodyPr>
          <a:lstStyle/>
          <a:p>
            <a:pPr lvl="0"/>
            <a:endParaRPr lang="es-ES" dirty="0" smtClean="0"/>
          </a:p>
          <a:p>
            <a:pPr lvl="0"/>
            <a:endParaRPr lang="es-ES" dirty="0"/>
          </a:p>
          <a:p>
            <a:pPr marL="0" lvl="0" indent="0" algn="ctr">
              <a:buNone/>
            </a:pPr>
            <a:r>
              <a:rPr lang="es-ES" sz="9600" b="1" dirty="0" smtClean="0"/>
              <a:t>Prevé </a:t>
            </a:r>
            <a:r>
              <a:rPr lang="es-ES" sz="9600" b="1" dirty="0"/>
              <a:t>abrir la posibilidad de la responsabilidad civil y penal.</a:t>
            </a:r>
            <a:endParaRPr lang="es-AR" sz="9600" b="1" dirty="0"/>
          </a:p>
          <a:p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539552" y="407707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/>
              <a:t>El proyecto plantea la apertura del fuero civil, como asimismo mejorar el aspecto sancionatorio, no sólo en lo administrativo. </a:t>
            </a:r>
          </a:p>
        </p:txBody>
      </p:sp>
      <p:pic>
        <p:nvPicPr>
          <p:cNvPr id="6" name="5 Imagen" descr="http://t3.gstatic.com/images?q=tbn:ANd9GcRqS-q9_wrowGCXfkFKfQiIKuHpHNdxB23pZ3gWJNoMdyNpLV5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35424"/>
            <a:ext cx="3168352" cy="2441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3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717032"/>
            <a:ext cx="8540039" cy="1772587"/>
          </a:xfrm>
          <a:solidFill>
            <a:srgbClr val="C0000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ES" dirty="0" smtClean="0">
                <a:solidFill>
                  <a:schemeClr val="bg1"/>
                </a:solidFill>
                <a:latin typeface="Comic Sans MS" pitchFamily="66" charset="0"/>
              </a:rPr>
              <a:t>Como </a:t>
            </a:r>
            <a:r>
              <a:rPr lang="es-ES" dirty="0" smtClean="0">
                <a:solidFill>
                  <a:schemeClr val="bg1"/>
                </a:solidFill>
                <a:latin typeface="Comic Sans MS" pitchFamily="66" charset="0"/>
              </a:rPr>
              <a:t>trabajadores seguimos diciendo que es a quién más nos interesa ya que ponemos Nuestra </a:t>
            </a:r>
            <a:r>
              <a:rPr lang="es-ES" dirty="0" smtClean="0">
                <a:solidFill>
                  <a:schemeClr val="bg1"/>
                </a:solidFill>
                <a:latin typeface="Comic Sans MS" pitchFamily="66" charset="0"/>
              </a:rPr>
              <a:t>vida y </a:t>
            </a:r>
            <a:r>
              <a:rPr lang="es-ES" dirty="0" smtClean="0">
                <a:solidFill>
                  <a:schemeClr val="bg1"/>
                </a:solidFill>
                <a:latin typeface="Comic Sans MS" pitchFamily="66" charset="0"/>
              </a:rPr>
              <a:t>Nuestra Salud.</a:t>
            </a:r>
            <a:endParaRPr lang="es-AR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01"/>
          <a:stretch/>
        </p:blipFill>
        <p:spPr bwMode="auto">
          <a:xfrm>
            <a:off x="323528" y="193960"/>
            <a:ext cx="2729286" cy="326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131840" y="620689"/>
            <a:ext cx="5544616" cy="12003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>
                <a:solidFill>
                  <a:schemeClr val="bg1"/>
                </a:solidFill>
              </a:rPr>
              <a:t>CONOCER </a:t>
            </a:r>
            <a:r>
              <a:rPr lang="es-ES" sz="2400" b="1" dirty="0" smtClean="0">
                <a:solidFill>
                  <a:schemeClr val="bg1"/>
                </a:solidFill>
              </a:rPr>
              <a:t> las </a:t>
            </a:r>
            <a:r>
              <a:rPr lang="es-ES" sz="2400" b="1" dirty="0">
                <a:solidFill>
                  <a:schemeClr val="bg1"/>
                </a:solidFill>
              </a:rPr>
              <a:t>condiciones de Trabajo en todos los aspectos existentes, entendemos que es cosa de TODOS.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862376" y="3051070"/>
            <a:ext cx="2304256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2000" dirty="0" smtClean="0">
                <a:solidFill>
                  <a:schemeClr val="bg1"/>
                </a:solidFill>
                <a:latin typeface="Arial Black" pitchFamily="34" charset="0"/>
              </a:rPr>
              <a:t>TRABAJADOR</a:t>
            </a:r>
            <a:endParaRPr lang="es-E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491881" y="2060848"/>
            <a:ext cx="1512168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/>
            <a:r>
              <a:rPr lang="es-ES" sz="2000" dirty="0" smtClean="0">
                <a:solidFill>
                  <a:schemeClr val="bg1"/>
                </a:solidFill>
                <a:latin typeface="Arial Black" pitchFamily="34" charset="0"/>
              </a:rPr>
              <a:t> ESTADO</a:t>
            </a:r>
            <a:endParaRPr lang="es-E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508104" y="2265260"/>
            <a:ext cx="1704506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Arial Black" pitchFamily="34" charset="0"/>
              </a:rPr>
              <a:t>PATRONAL</a:t>
            </a:r>
            <a:endParaRPr lang="es-AR" sz="20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589240"/>
            <a:ext cx="3199061" cy="9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32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04664"/>
            <a:ext cx="5616624" cy="4536504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2487"/>
            <a:ext cx="5832648" cy="478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65258"/>
            <a:ext cx="3561641" cy="110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7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" t="1172" r="44768" b="28578"/>
          <a:stretch/>
        </p:blipFill>
        <p:spPr>
          <a:xfrm>
            <a:off x="6444208" y="493785"/>
            <a:ext cx="1904626" cy="299518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04856" cy="432048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p3d extrusionH="57150">
              <a:bevelT w="38100" h="38100"/>
            </a:sp3d>
          </a:bodyPr>
          <a:lstStyle/>
          <a:p>
            <a:r>
              <a:rPr lang="es-ES_tradnl" b="1" dirty="0">
                <a:latin typeface="Arial Black" pitchFamily="34" charset="0"/>
              </a:rPr>
              <a:t>L</a:t>
            </a:r>
            <a:r>
              <a:rPr lang="es-ES_tradnl" b="1" dirty="0" smtClean="0">
                <a:latin typeface="Arial Black" pitchFamily="34" charset="0"/>
              </a:rPr>
              <a:t>ey de prevención de los riesgos laborales y reparación de daños e incapacidades derivados de accidentes de trabajo y enfermedades laborales</a:t>
            </a:r>
            <a:endParaRPr lang="es-A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fontScale="92500"/>
          </a:bodyPr>
          <a:lstStyle/>
          <a:p>
            <a:r>
              <a:rPr lang="es-ES_tradnl" dirty="0"/>
              <a:t>En nuestro país mueren anualmente más de </a:t>
            </a:r>
            <a:r>
              <a:rPr lang="es-ES_tradnl" dirty="0" smtClean="0"/>
              <a:t>7000 </a:t>
            </a:r>
            <a:r>
              <a:rPr lang="es-ES_tradnl" dirty="0"/>
              <a:t>trabajadores por causas relacionadas con las condiciones y el medio ambiente </a:t>
            </a:r>
            <a:r>
              <a:rPr lang="es-ES_tradnl" dirty="0" smtClean="0"/>
              <a:t>laboral. </a:t>
            </a:r>
          </a:p>
          <a:p>
            <a:r>
              <a:rPr lang="es-ES_tradnl" dirty="0"/>
              <a:t>M</a:t>
            </a:r>
            <a:r>
              <a:rPr lang="es-ES_tradnl" dirty="0" smtClean="0"/>
              <a:t>ueren </a:t>
            </a:r>
            <a:r>
              <a:rPr lang="es-ES_tradnl" dirty="0"/>
              <a:t>28 trabajadores por día laborable</a:t>
            </a:r>
            <a:r>
              <a:rPr lang="es-ES_tradnl" b="1" i="1" dirty="0"/>
              <a:t>. </a:t>
            </a:r>
            <a:endParaRPr lang="es-ES_tradnl" b="1" i="1" dirty="0" smtClean="0"/>
          </a:p>
          <a:p>
            <a:r>
              <a:rPr lang="es-ES_tradnl" dirty="0"/>
              <a:t>E</a:t>
            </a:r>
            <a:r>
              <a:rPr lang="es-ES_tradnl" dirty="0" smtClean="0"/>
              <a:t>stas </a:t>
            </a:r>
            <a:r>
              <a:rPr lang="es-ES_tradnl" dirty="0"/>
              <a:t>cifras no son reconocidas por las A.R.T. ni por la Superintendencia de Riesgos del Trabajo (S.R.T</a:t>
            </a:r>
            <a:r>
              <a:rPr lang="es-ES_tradnl" dirty="0" smtClean="0"/>
              <a:t>.).</a:t>
            </a:r>
          </a:p>
          <a:p>
            <a:r>
              <a:rPr lang="es-ES_tradnl" dirty="0" smtClean="0"/>
              <a:t>La S.R.T.  sólo </a:t>
            </a:r>
            <a:r>
              <a:rPr lang="es-ES_tradnl" dirty="0"/>
              <a:t>reconoció 871 muertes durante el año </a:t>
            </a:r>
            <a:r>
              <a:rPr lang="es-ES_tradnl" dirty="0" smtClean="0"/>
              <a:t>2010. </a:t>
            </a:r>
          </a:p>
          <a:p>
            <a:endParaRPr lang="es-AR" dirty="0"/>
          </a:p>
        </p:txBody>
      </p:sp>
      <p:pic>
        <p:nvPicPr>
          <p:cNvPr id="9" name="8 Imagen" descr="http://t3.gstatic.com/images?q=tbn:ANd9GcSBt5eRDN9DSZZDK3gc4hFhhjFTlgRYViXR4IeMZP0XOt4szM5segO0O8kAg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440160" cy="986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7812360" y="164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5" y="348738"/>
            <a:ext cx="6449426" cy="1202054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>
                <a:latin typeface="Arial Black" pitchFamily="34" charset="0"/>
              </a:rPr>
              <a:t>Fundamentación</a:t>
            </a:r>
            <a:r>
              <a:rPr lang="es-AR" dirty="0">
                <a:latin typeface="Arial Black" pitchFamily="34" charset="0"/>
              </a:rPr>
              <a:t/>
            </a:r>
            <a:br>
              <a:rPr lang="es-AR" dirty="0">
                <a:latin typeface="Arial Black" pitchFamily="34" charset="0"/>
              </a:rPr>
            </a:br>
            <a:endParaRPr lang="es-AR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 smtClean="0"/>
              <a:t>Universalidad de Derechos: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229200"/>
            <a:ext cx="8229600" cy="89269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2400" b="1" dirty="0" smtClean="0"/>
              <a:t>La </a:t>
            </a:r>
            <a:r>
              <a:rPr lang="es-ES" sz="2400" b="1" dirty="0"/>
              <a:t>proyectada norma legal y su reglamentación integrarán el orden público laboral. Al mismo tiempo, esta norma se aplicará también en el ámbito de las Administraciones Públicas. </a:t>
            </a:r>
            <a:endParaRPr lang="es-AR" sz="2400" b="1" dirty="0"/>
          </a:p>
        </p:txBody>
      </p:sp>
      <p:pic>
        <p:nvPicPr>
          <p:cNvPr id="4" name="3 Imagen" descr="http://hipogrifos.files.wordpress.com/2007/11/sept-29-193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6"/>
          <a:stretch/>
        </p:blipFill>
        <p:spPr bwMode="auto">
          <a:xfrm>
            <a:off x="2555776" y="1556792"/>
            <a:ext cx="3724275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539552" y="39330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400" b="1" dirty="0" smtClean="0"/>
              <a:t>Trata de derechos consagrados cualquiera que sea el ámbito en el que el trabajo se preste y cualquiera sea la forma en que se establezca la relación laboral.</a:t>
            </a:r>
          </a:p>
        </p:txBody>
      </p:sp>
    </p:spTree>
    <p:extLst>
      <p:ext uri="{BB962C8B-B14F-4D97-AF65-F5344CB8AC3E}">
        <p14:creationId xmlns:p14="http://schemas.microsoft.com/office/powerpoint/2010/main" val="323082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http://t3.gstatic.com/images?q=tbn:ANd9GcTV0-SlKnun4hodwVM0WFJCG1pd3DlzloOQdUb2lxsfS9BfvURl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65" y="1556793"/>
            <a:ext cx="2865339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11873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_tradnl" sz="2400" b="1" dirty="0" smtClean="0">
                <a:latin typeface="Arial Black" pitchFamily="34" charset="0"/>
              </a:rPr>
              <a:t>Los números y estadísticas oficiales están basados sólo en las muertes por accidentes de trabajadores registrados. </a:t>
            </a:r>
            <a:endParaRPr lang="es-AR" sz="2400" b="1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732257"/>
            <a:ext cx="8640960" cy="2952328"/>
          </a:xfrm>
        </p:spPr>
        <p:txBody>
          <a:bodyPr>
            <a:normAutofit fontScale="40000" lnSpcReduction="20000"/>
          </a:bodyPr>
          <a:lstStyle/>
          <a:p>
            <a:pPr lvl="0"/>
            <a:endParaRPr lang="es-ES_tradnl" dirty="0" smtClean="0"/>
          </a:p>
          <a:p>
            <a:pPr lvl="0"/>
            <a:r>
              <a:rPr lang="es-ES_tradnl" sz="6000" dirty="0" smtClean="0"/>
              <a:t>las </a:t>
            </a:r>
            <a:r>
              <a:rPr lang="es-ES_tradnl" sz="6000" b="1" dirty="0"/>
              <a:t>enfermedades laborales</a:t>
            </a:r>
            <a:r>
              <a:rPr lang="es-ES_tradnl" sz="6000" dirty="0"/>
              <a:t>, a las que destina tan sólo el 1,5% de las </a:t>
            </a:r>
            <a:r>
              <a:rPr lang="es-ES_tradnl" sz="6000" dirty="0" smtClean="0"/>
              <a:t>prestaciones.</a:t>
            </a:r>
          </a:p>
          <a:p>
            <a:pPr lvl="0"/>
            <a:r>
              <a:rPr lang="es-ES_tradnl" sz="6000" dirty="0" smtClean="0"/>
              <a:t>registros sobre enfermedades profesionales realmente existentes.</a:t>
            </a:r>
          </a:p>
          <a:p>
            <a:pPr lvl="0"/>
            <a:r>
              <a:rPr lang="es-ES_tradnl" sz="6000" dirty="0" smtClean="0"/>
              <a:t>registros sobre enfermedades relacionadas con el trabajo.</a:t>
            </a:r>
            <a:endParaRPr lang="es-AR" sz="6000" dirty="0"/>
          </a:p>
          <a:p>
            <a:pPr lvl="0"/>
            <a:r>
              <a:rPr lang="es-ES_tradnl" sz="6000" dirty="0" smtClean="0"/>
              <a:t>a </a:t>
            </a:r>
            <a:r>
              <a:rPr lang="es-ES_tradnl" sz="6000" dirty="0"/>
              <a:t>más del </a:t>
            </a:r>
            <a:r>
              <a:rPr lang="es-ES_tradnl" sz="6000" b="1" dirty="0"/>
              <a:t>40% de trabajadores en negro, precarizados</a:t>
            </a:r>
            <a:r>
              <a:rPr lang="es-ES_tradnl" sz="6000" dirty="0"/>
              <a:t>, sector en el que los índices de enfermedades, accidentes y muertes se multiplican</a:t>
            </a:r>
            <a:r>
              <a:rPr lang="es-ES_tradnl" sz="6000" dirty="0" smtClean="0"/>
              <a:t>.</a:t>
            </a:r>
          </a:p>
          <a:p>
            <a:pPr lvl="0"/>
            <a:endParaRPr lang="es-AR" sz="5100" dirty="0"/>
          </a:p>
        </p:txBody>
      </p:sp>
      <p:sp>
        <p:nvSpPr>
          <p:cNvPr id="13" name="12 Llamada de nube"/>
          <p:cNvSpPr/>
          <p:nvPr/>
        </p:nvSpPr>
        <p:spPr>
          <a:xfrm>
            <a:off x="1971626" y="1196753"/>
            <a:ext cx="2096318" cy="1389570"/>
          </a:xfrm>
          <a:prstGeom prst="cloudCallout">
            <a:avLst>
              <a:gd name="adj1" fmla="val 81647"/>
              <a:gd name="adj2" fmla="val 5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 smtClean="0">
                <a:solidFill>
                  <a:schemeClr val="tx1"/>
                </a:solidFill>
                <a:latin typeface="Comic Sans MS" pitchFamily="66" charset="0"/>
              </a:rPr>
              <a:t>… el sistema actual ignora…</a:t>
            </a:r>
            <a:endParaRPr lang="es-AR" i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21602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2400" dirty="0" smtClean="0">
                <a:latin typeface="Arial Black" pitchFamily="34" charset="0"/>
              </a:rPr>
              <a:t>El proyecto de </a:t>
            </a:r>
            <a:r>
              <a:rPr lang="es-ES_tradnl" sz="2400" b="1" dirty="0" smtClean="0">
                <a:latin typeface="Arial Black" pitchFamily="34" charset="0"/>
              </a:rPr>
              <a:t>Ley </a:t>
            </a:r>
            <a:r>
              <a:rPr lang="es-ES_tradnl" sz="2400" dirty="0" smtClean="0">
                <a:latin typeface="Arial Black" pitchFamily="34" charset="0"/>
              </a:rPr>
              <a:t>se </a:t>
            </a:r>
            <a:r>
              <a:rPr lang="es-ES_tradnl" sz="2400" dirty="0" smtClean="0">
                <a:latin typeface="Arial Black" pitchFamily="34" charset="0"/>
              </a:rPr>
              <a:t>plantea como una herramienta que permita hacer prevalecer la vigencia plena de los derechos de los </a:t>
            </a:r>
            <a:r>
              <a:rPr lang="es-ES_tradnl" sz="2400" dirty="0" smtClean="0">
                <a:latin typeface="Arial Black" pitchFamily="34" charset="0"/>
              </a:rPr>
              <a:t>trabajadores.</a:t>
            </a:r>
            <a:br>
              <a:rPr lang="es-ES_tradnl" sz="2400" dirty="0" smtClean="0">
                <a:latin typeface="Arial Black" pitchFamily="34" charset="0"/>
              </a:rPr>
            </a:br>
            <a:r>
              <a:rPr lang="es-ES_tradnl" sz="2400" dirty="0">
                <a:latin typeface="Arial Black" pitchFamily="34" charset="0"/>
              </a:rPr>
              <a:t>s</a:t>
            </a:r>
            <a:r>
              <a:rPr lang="es-ES_tradnl" sz="2400" dirty="0" smtClean="0">
                <a:latin typeface="Arial Black" pitchFamily="34" charset="0"/>
              </a:rPr>
              <a:t>e basa sobre dos ejes FUNDAMENTALES</a:t>
            </a:r>
            <a:endParaRPr lang="es-AR" sz="2400" dirty="0" smtClean="0">
              <a:latin typeface="Arial Black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4725144"/>
            <a:ext cx="7416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3200" b="1" dirty="0" smtClean="0"/>
              <a:t>Se articula sobre las base de:</a:t>
            </a:r>
          </a:p>
          <a:p>
            <a:pPr lvl="0" algn="ctr"/>
            <a:r>
              <a:rPr lang="es-ES" sz="3200" b="1" dirty="0" smtClean="0">
                <a:solidFill>
                  <a:srgbClr val="C00000"/>
                </a:solidFill>
              </a:rPr>
              <a:t>eficacia</a:t>
            </a:r>
            <a:r>
              <a:rPr lang="es-ES" sz="3200" b="1" dirty="0">
                <a:solidFill>
                  <a:srgbClr val="C00000"/>
                </a:solidFill>
              </a:rPr>
              <a:t>, automaticidad de las prestaciones, coordinación y participación</a:t>
            </a:r>
            <a:endParaRPr lang="es-AR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9471"/>
            <a:ext cx="2736304" cy="236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3332042" y="2577097"/>
            <a:ext cx="4392487" cy="808346"/>
            <a:chOff x="3332042" y="2577097"/>
            <a:chExt cx="4392487" cy="808346"/>
          </a:xfrm>
        </p:grpSpPr>
        <p:sp>
          <p:nvSpPr>
            <p:cNvPr id="5" name="4 Rectángulo"/>
            <p:cNvSpPr/>
            <p:nvPr/>
          </p:nvSpPr>
          <p:spPr>
            <a:xfrm>
              <a:off x="3332042" y="2577097"/>
              <a:ext cx="4392487" cy="8083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rgbClr val="00B0F0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419872" y="2577097"/>
              <a:ext cx="430465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4000" b="1" dirty="0" smtClean="0">
                  <a:solidFill>
                    <a:schemeClr val="bg1"/>
                  </a:solidFill>
                  <a:latin typeface="Arial Black" pitchFamily="34" charset="0"/>
                </a:rPr>
                <a:t>La</a:t>
              </a:r>
              <a:r>
                <a:rPr lang="es-ES" sz="4000" b="1" dirty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es-ES" sz="4000" b="1" dirty="0" smtClean="0">
                  <a:solidFill>
                    <a:schemeClr val="bg1"/>
                  </a:solidFill>
                  <a:latin typeface="Arial Black" pitchFamily="34" charset="0"/>
                </a:rPr>
                <a:t>prevención</a:t>
              </a:r>
              <a:endParaRPr lang="es-ES" sz="40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607832" y="3619247"/>
            <a:ext cx="4048270" cy="825053"/>
            <a:chOff x="3607832" y="3619247"/>
            <a:chExt cx="4048270" cy="825053"/>
          </a:xfrm>
        </p:grpSpPr>
        <p:sp>
          <p:nvSpPr>
            <p:cNvPr id="6" name="5 Rectángulo"/>
            <p:cNvSpPr/>
            <p:nvPr/>
          </p:nvSpPr>
          <p:spPr>
            <a:xfrm>
              <a:off x="3607832" y="3619247"/>
              <a:ext cx="4048270" cy="825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" name="3 Rectángulo"/>
            <p:cNvSpPr/>
            <p:nvPr/>
          </p:nvSpPr>
          <p:spPr>
            <a:xfrm>
              <a:off x="3607832" y="3693530"/>
              <a:ext cx="39885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ES" sz="3600" b="1" dirty="0" smtClean="0">
                  <a:solidFill>
                    <a:schemeClr val="bg1"/>
                  </a:solidFill>
                  <a:latin typeface="Arial Black" pitchFamily="34" charset="0"/>
                </a:rPr>
                <a:t>La reparación</a:t>
              </a:r>
              <a:endParaRPr lang="es-ES" sz="3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099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49817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_tradnl" sz="2000" dirty="0">
                <a:latin typeface="Arial Black" pitchFamily="34" charset="0"/>
              </a:rPr>
              <a:t>La ejecución de las políticas y gestión del sistema que abonan al cumplimiento de tales fines está a cargo de </a:t>
            </a:r>
            <a:r>
              <a:rPr lang="es-ES_tradnl" sz="2000" dirty="0" smtClean="0">
                <a:latin typeface="Arial Black" pitchFamily="34" charset="0"/>
              </a:rPr>
              <a:t/>
            </a:r>
            <a:br>
              <a:rPr lang="es-ES_tradnl" sz="2000" dirty="0" smtClean="0">
                <a:latin typeface="Arial Black" pitchFamily="34" charset="0"/>
              </a:rPr>
            </a:br>
            <a:r>
              <a:rPr lang="es-ES_tradnl" sz="2000" dirty="0" smtClean="0">
                <a:latin typeface="Arial Black" pitchFamily="34" charset="0"/>
              </a:rPr>
              <a:t>cuatro </a:t>
            </a:r>
            <a:r>
              <a:rPr lang="es-ES_tradnl" sz="2000" dirty="0">
                <a:latin typeface="Arial Black" pitchFamily="34" charset="0"/>
              </a:rPr>
              <a:t>instituciones:</a:t>
            </a:r>
            <a:endParaRPr lang="es-AR" sz="20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859088"/>
            <a:ext cx="8229600" cy="2736304"/>
          </a:xfrm>
        </p:spPr>
        <p:txBody>
          <a:bodyPr>
            <a:noAutofit/>
          </a:bodyPr>
          <a:lstStyle/>
          <a:p>
            <a:r>
              <a:rPr lang="es-ES_tradnl" sz="1800" b="1" dirty="0" smtClean="0">
                <a:latin typeface="+mj-lt"/>
              </a:rPr>
              <a:t>Actividades científico-técnicas : «Administrar por sí el Registro Nacional de Incapacidades Laborales ». </a:t>
            </a:r>
          </a:p>
          <a:p>
            <a:r>
              <a:rPr lang="es-ES_tradnl" sz="1800" b="1" dirty="0" smtClean="0">
                <a:latin typeface="+mj-lt"/>
              </a:rPr>
              <a:t>Elaborar los índices de siniestralidad por empleador y por actividad.</a:t>
            </a:r>
          </a:p>
          <a:p>
            <a:r>
              <a:rPr lang="es-ES_tradnl" sz="1800" b="1" dirty="0" smtClean="0">
                <a:latin typeface="+mj-lt"/>
              </a:rPr>
              <a:t>Elaborar registro de Enfermedades Laborales. Estadísticas sobre epidemiología laboral.</a:t>
            </a:r>
          </a:p>
          <a:p>
            <a:pPr lvl="0"/>
            <a:r>
              <a:rPr lang="es-ES_tradnl" sz="1800" b="1" dirty="0" smtClean="0">
                <a:latin typeface="+mj-lt"/>
              </a:rPr>
              <a:t>Tiene funciones de Vigilancia y </a:t>
            </a:r>
            <a:r>
              <a:rPr lang="es-ES_tradnl" sz="1800" b="1" dirty="0">
                <a:latin typeface="+mj-lt"/>
              </a:rPr>
              <a:t>control de la normativa sobre higiene y seguridad en el trabajo y sobre prevención de riesgos laborales; de asesoramiento  a las empresas y a los trabajadores sobre la manera más efectiva de cumplir las disposiciones cuya vigilancia tiene </a:t>
            </a:r>
            <a:r>
              <a:rPr lang="es-ES_tradnl" sz="1800" b="1" dirty="0" smtClean="0">
                <a:latin typeface="+mj-lt"/>
              </a:rPr>
              <a:t>encomendada.</a:t>
            </a:r>
            <a:endParaRPr lang="es-AR" sz="1800" b="1" dirty="0">
              <a:latin typeface="+mj-lt"/>
            </a:endParaRPr>
          </a:p>
          <a:p>
            <a:endParaRPr lang="es-ES_tradnl" sz="1600" b="1" dirty="0" smtClean="0"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66895" y="2060848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 smtClean="0">
                <a:latin typeface="Arial Black" pitchFamily="34" charset="0"/>
              </a:rPr>
              <a:t>La</a:t>
            </a:r>
            <a:r>
              <a:rPr lang="es-ES_tradnl" sz="2800" dirty="0" smtClean="0">
                <a:latin typeface="Arial Black" pitchFamily="34" charset="0"/>
              </a:rPr>
              <a:t> </a:t>
            </a:r>
            <a:r>
              <a:rPr lang="es-ES_tradnl" sz="2800" b="1" dirty="0" smtClean="0">
                <a:latin typeface="Arial Black" pitchFamily="34" charset="0"/>
              </a:rPr>
              <a:t>Oficina Nacional de Seguridad y Salud </a:t>
            </a:r>
            <a:r>
              <a:rPr lang="es-ES_tradnl" sz="2800" b="1" dirty="0" smtClean="0">
                <a:latin typeface="Arial Black" pitchFamily="34" charset="0"/>
              </a:rPr>
              <a:t>Laboral  - </a:t>
            </a:r>
            <a:r>
              <a:rPr lang="es-ES_tradnl" sz="2000" b="1" dirty="0" smtClean="0">
                <a:latin typeface="Arial Black" pitchFamily="34" charset="0"/>
              </a:rPr>
              <a:t>Art 8 </a:t>
            </a:r>
            <a:endParaRPr lang="es-ES_tradnl" sz="2000" b="1" dirty="0" smtClean="0">
              <a:latin typeface="Arial Black" pitchFamily="34" charset="0"/>
            </a:endParaRPr>
          </a:p>
        </p:txBody>
      </p:sp>
      <p:pic>
        <p:nvPicPr>
          <p:cNvPr id="7" name="6 Imagen" descr="http://t3.gstatic.com/images?q=tbn:ANd9GcRH2xTLvhlM3YLM5Ki_oQPzaXUU8J1v_x88QHfh_lxqKSg9SWN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3" y="1916832"/>
            <a:ext cx="2520280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514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2664296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es-ES_tradnl" b="1" dirty="0"/>
              <a:t>Ó</a:t>
            </a:r>
            <a:r>
              <a:rPr lang="es-ES_tradnl" b="1" dirty="0" smtClean="0"/>
              <a:t>rgano </a:t>
            </a:r>
            <a:r>
              <a:rPr lang="es-ES_tradnl" b="1" dirty="0"/>
              <a:t>asesor en materia de políticas de prevención de riesgos laborales del Ministerio de Trabajo, Empleo y Seguridad Social de la Nación, de las administraciones del trabajo de las Provincias y de la Ciudad Autónoma de </a:t>
            </a:r>
            <a:r>
              <a:rPr lang="es-ES_tradnl" b="1" dirty="0" smtClean="0"/>
              <a:t>Bs.As. </a:t>
            </a:r>
            <a:r>
              <a:rPr lang="es-ES_tradnl" b="1" dirty="0"/>
              <a:t>E</a:t>
            </a:r>
            <a:r>
              <a:rPr lang="es-ES_tradnl" b="1" dirty="0" smtClean="0"/>
              <a:t>stará </a:t>
            </a:r>
            <a:r>
              <a:rPr lang="es-ES_tradnl" b="1" dirty="0"/>
              <a:t>integrada por representantes de cada región en que se divida el territorio nacional.</a:t>
            </a:r>
            <a:endParaRPr lang="es-AR" b="1" dirty="0"/>
          </a:p>
          <a:p>
            <a:pPr marL="0" indent="0" algn="ctr">
              <a:buNone/>
            </a:pPr>
            <a:endParaRPr lang="es-AR" b="1" dirty="0"/>
          </a:p>
          <a:p>
            <a:endParaRPr lang="es-AR" dirty="0"/>
          </a:p>
        </p:txBody>
      </p:sp>
      <p:sp>
        <p:nvSpPr>
          <p:cNvPr id="2" name="1 Rectángulo"/>
          <p:cNvSpPr/>
          <p:nvPr/>
        </p:nvSpPr>
        <p:spPr>
          <a:xfrm>
            <a:off x="3491880" y="15567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_tradnl" sz="2800" b="1" dirty="0">
                <a:latin typeface="Arial Black" pitchFamily="34" charset="0"/>
              </a:rPr>
              <a:t>La  Comisión Nacional </a:t>
            </a:r>
          </a:p>
          <a:p>
            <a:pPr lvl="0"/>
            <a:r>
              <a:rPr lang="es-ES_tradnl" sz="2800" b="1" dirty="0">
                <a:latin typeface="Arial Black" pitchFamily="34" charset="0"/>
              </a:rPr>
              <a:t>de Seguridad y Salud Laboral  - </a:t>
            </a:r>
            <a:r>
              <a:rPr lang="es-ES_tradnl" sz="2000" b="1" dirty="0">
                <a:latin typeface="Arial Black" pitchFamily="34" charset="0"/>
              </a:rPr>
              <a:t>Art.12</a:t>
            </a:r>
          </a:p>
        </p:txBody>
      </p:sp>
      <p:pic>
        <p:nvPicPr>
          <p:cNvPr id="10" name="9 Imagen" descr="http://t3.gstatic.com/images?q=tbn:ANd9GcREq4CsK_3y1HxhbqGwSdHNigwX_9379LF6m1oSDGSkcZltaV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808312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9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1019</Words>
  <Application>Microsoft Office PowerPoint</Application>
  <PresentationFormat>Presentación en pantalla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Instituto de Salud Laboral y Medio Ambiente - </vt:lpstr>
      <vt:lpstr>Presentación de PowerPoint</vt:lpstr>
      <vt:lpstr>Ley de prevención de los riesgos laborales y reparación de daños e incapacidades derivados de accidentes de trabajo y enfermedades laborales</vt:lpstr>
      <vt:lpstr> Fundamentación </vt:lpstr>
      <vt:lpstr>Universalidad de Derechos:</vt:lpstr>
      <vt:lpstr>Los números y estadísticas oficiales están basados sólo en las muertes por accidentes de trabajadores registrados. </vt:lpstr>
      <vt:lpstr>El proyecto de Ley se plantea como una herramienta que permita hacer prevalecer la vigencia plena de los derechos de los trabajadores. se basa sobre dos ejes FUNDAMENTALES</vt:lpstr>
      <vt:lpstr>La ejecución de las políticas y gestión del sistema que abonan al cumplimiento de tales fines está a cargo de  cuatro instituciones:</vt:lpstr>
      <vt:lpstr>Presentación de PowerPoint</vt:lpstr>
      <vt:lpstr>Presentación de PowerPoint</vt:lpstr>
      <vt:lpstr>Presentación de PowerPoint</vt:lpstr>
      <vt:lpstr>Libertad Sindical</vt:lpstr>
      <vt:lpstr>Instituye la figura del Delegado de Prevención</vt:lpstr>
      <vt:lpstr>Organismos Paritarios</vt:lpstr>
      <vt:lpstr>Inmediatez, Eficacia y Automaticidad</vt:lpstr>
      <vt:lpstr> Apertura del fuero civil 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94</cp:revision>
  <dcterms:created xsi:type="dcterms:W3CDTF">2012-05-26T17:09:23Z</dcterms:created>
  <dcterms:modified xsi:type="dcterms:W3CDTF">2012-05-15T23:29:33Z</dcterms:modified>
</cp:coreProperties>
</file>